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6"/>
  </p:notesMasterIdLst>
  <p:handoutMasterIdLst>
    <p:handoutMasterId r:id="rId17"/>
  </p:handoutMasterIdLst>
  <p:sldIdLst>
    <p:sldId id="288" r:id="rId2"/>
    <p:sldId id="452" r:id="rId3"/>
    <p:sldId id="431" r:id="rId4"/>
    <p:sldId id="444" r:id="rId5"/>
    <p:sldId id="453" r:id="rId6"/>
    <p:sldId id="437" r:id="rId7"/>
    <p:sldId id="438" r:id="rId8"/>
    <p:sldId id="439" r:id="rId9"/>
    <p:sldId id="443" r:id="rId10"/>
    <p:sldId id="451" r:id="rId11"/>
    <p:sldId id="450" r:id="rId12"/>
    <p:sldId id="436" r:id="rId13"/>
    <p:sldId id="455" r:id="rId14"/>
    <p:sldId id="454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AE4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08"/>
    <p:restoredTop sz="93642"/>
  </p:normalViewPr>
  <p:slideViewPr>
    <p:cSldViewPr snapToGrid="0">
      <p:cViewPr>
        <p:scale>
          <a:sx n="71" d="100"/>
          <a:sy n="71" d="100"/>
        </p:scale>
        <p:origin x="4880" y="2360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RAD/USGSCSAS_RA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RAD/USGSCSAS_RA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73277853741336"/>
          <c:y val="0.229062165422093"/>
          <c:w val="0.952160870516185"/>
          <c:h val="0.649292964885413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5875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'/Users/scgordon/ConceptMining/RAD/USGSCSAS_RAD.xlsx'!DRxrange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'/Users/scgordon/ConceptMining/RAD/USGSCSAS_RAD.xlsx'!DRyrange1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BDP</c:v>
                </c:pt>
              </c:strCache>
            </c:strRef>
          </c:tx>
          <c:spPr>
            <a:ln w="1016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'/Users/scgordon/ConceptMining/RAD/USGSCSAS_RAD.xlsx'!DRxrange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'/Users/scgordon/ConceptMining/RAD/USGSCSAS_RAD.xlsx'!DRyrange2</c:f>
              <c:numCache>
                <c:formatCode>General</c:formatCode>
                <c:ptCount val="5"/>
                <c:pt idx="0">
                  <c:v>10.0</c:v>
                </c:pt>
                <c:pt idx="1">
                  <c:v>4.0</c:v>
                </c:pt>
                <c:pt idx="2">
                  <c:v>4.0</c:v>
                </c:pt>
                <c:pt idx="3">
                  <c:v>2.0</c:v>
                </c:pt>
                <c:pt idx="4">
                  <c:v>2.0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RecommendationsAnalysis!$D$1</c:f>
              <c:strCache>
                <c:ptCount val="1"/>
                <c:pt idx="0">
                  <c:v>CSDGM</c:v>
                </c:pt>
              </c:strCache>
            </c:strRef>
          </c:tx>
          <c:spPr>
            <a:ln w="1079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'/Users/scgordon/ConceptMining/RAD/USGSCSAS_RAD.xlsx'!DRxrange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'/Users/scgordon/ConceptMining/RAD/USGSCSAS_RAD.xlsx'!DRyrange3</c:f>
              <c:numCache>
                <c:formatCode>General</c:formatCode>
                <c:ptCount val="5"/>
                <c:pt idx="0">
                  <c:v>10.0</c:v>
                </c:pt>
                <c:pt idx="1">
                  <c:v>3.0</c:v>
                </c:pt>
                <c:pt idx="2">
                  <c:v>4.0</c:v>
                </c:pt>
                <c:pt idx="3">
                  <c:v>2.0</c:v>
                </c:pt>
                <c:pt idx="4">
                  <c:v>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62743808"/>
        <c:axId val="1562746128"/>
      </c:lineChart>
      <c:catAx>
        <c:axId val="156274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746128"/>
        <c:crosses val="autoZero"/>
        <c:auto val="1"/>
        <c:lblAlgn val="ctr"/>
        <c:lblOffset val="100"/>
        <c:noMultiLvlLbl val="0"/>
      </c:catAx>
      <c:valAx>
        <c:axId val="156274612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74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2422676341812"/>
          <c:y val="0.00693605606991435"/>
          <c:w val="0.667461151716695"/>
          <c:h val="0.97435995500562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recordUnq!$W$1</c:f>
              <c:strCache>
                <c:ptCount val="1"/>
                <c:pt idx="0">
                  <c:v>CSDGM Signature 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'/Users/scgordon/ConceptMining/RAD/USGSCSAS_RAD.xlsx'!SIGxrange</c:f>
              <c:strCache>
                <c:ptCount val="11"/>
                <c:pt idx="0">
                  <c:v>Total Records</c:v>
                </c:pt>
                <c:pt idx="1">
                  <c:v>3 1 1 0 0</c:v>
                </c:pt>
                <c:pt idx="2">
                  <c:v>1 0 1 0 0</c:v>
                </c:pt>
                <c:pt idx="3">
                  <c:v>2 1 1 0 0</c:v>
                </c:pt>
                <c:pt idx="4">
                  <c:v>3 1 1 0 1</c:v>
                </c:pt>
                <c:pt idx="5">
                  <c:v>0 0 1 0 0</c:v>
                </c:pt>
                <c:pt idx="6">
                  <c:v>2 0 1 0 0</c:v>
                </c:pt>
                <c:pt idx="7">
                  <c:v>1 1 1 0 0</c:v>
                </c:pt>
                <c:pt idx="8">
                  <c:v>0 1 1 0 0</c:v>
                </c:pt>
                <c:pt idx="9">
                  <c:v>1 1 1 0 1</c:v>
                </c:pt>
                <c:pt idx="10">
                  <c:v>2 1 3 0 2</c:v>
                </c:pt>
              </c:strCache>
              <c:extLst xmlns:c15="http://schemas.microsoft.com/office/drawing/2012/chart" xmlns:c16="http://schemas.microsoft.com/office/drawing/2014/chart" xmlns:c16r2="http://schemas.microsoft.com/office/drawing/2015/06/chart"/>
            </c:strRef>
          </c:cat>
          <c:val>
            <c:numRef>
              <c:f>'/Users/scgordon/ConceptMining/RAD/USGSCSAS_RAD.xlsx'!SIGyrange</c:f>
              <c:numCache>
                <c:formatCode>General</c:formatCode>
                <c:ptCount val="11"/>
                <c:pt idx="0">
                  <c:v>240.0</c:v>
                </c:pt>
                <c:pt idx="1">
                  <c:v>38.0</c:v>
                </c:pt>
                <c:pt idx="2">
                  <c:v>50.0</c:v>
                </c:pt>
                <c:pt idx="3">
                  <c:v>52.0</c:v>
                </c:pt>
                <c:pt idx="4">
                  <c:v>10.0</c:v>
                </c:pt>
                <c:pt idx="5">
                  <c:v>11.0</c:v>
                </c:pt>
                <c:pt idx="6">
                  <c:v>20.0</c:v>
                </c:pt>
                <c:pt idx="7">
                  <c:v>29.0</c:v>
                </c:pt>
                <c:pt idx="8">
                  <c:v>27.0</c:v>
                </c:pt>
                <c:pt idx="9">
                  <c:v>2.0</c:v>
                </c:pt>
                <c:pt idx="10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3D-4C49-813B-D6EB43238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1493070784"/>
        <c:axId val="1493073760"/>
      </c:barChart>
      <c:catAx>
        <c:axId val="1493070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073760"/>
        <c:crosses val="autoZero"/>
        <c:auto val="1"/>
        <c:lblAlgn val="ctr"/>
        <c:lblOffset val="100"/>
        <c:noMultiLvlLbl val="0"/>
      </c:catAx>
      <c:valAx>
        <c:axId val="149307376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493070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51F87518-7DA0-CB44-9F3C-F5174A2C4F74}" type="datetimeFigureOut">
              <a:rPr lang="en-US" altLang="en-US"/>
              <a:pPr>
                <a:defRPr/>
              </a:pPr>
              <a:t>10/10/16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2F4AE6-8CDE-254B-B104-C61F5F927D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06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4741A71-FE83-2C4E-829C-A35B941D6CE6}" type="datetimeFigureOut">
              <a:rPr lang="en-US" altLang="en-US"/>
              <a:pPr>
                <a:defRPr/>
              </a:pPr>
              <a:t>10/10/16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724FB8A-11D0-A344-BB31-B2ACD197CF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9393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E06DF7-8818-6544-99C1-1E101D6A52AE}" type="slidenum">
              <a:rPr lang="en-US" altLang="en-US">
                <a:latin typeface="Calibri" charset="0"/>
              </a:rPr>
              <a:pPr/>
              <a:t>1</a:t>
            </a:fld>
            <a:endParaRPr lang="en-US" altLang="en-US">
              <a:latin typeface="Calibri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2602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17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3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67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4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6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5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62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9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6" descr="hdf_7pp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2057400"/>
          </a:xfrm>
        </p:spPr>
        <p:txBody>
          <a:bodyPr anchor="t"/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419600"/>
            <a:ext cx="64008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206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629400"/>
            <a:ext cx="17526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20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20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40908-65E0-6148-9462-2E562DE716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7522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010400" cy="5334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2688C-72D1-BB4A-806C-B0B5983CA8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49122"/>
      </p:ext>
    </p:extLst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15E80-4162-5B48-9FB4-4E8B0EADB3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702964"/>
      </p:ext>
    </p:extLst>
  </p:cSld>
  <p:clrMapOvr>
    <a:masterClrMapping/>
  </p:clrMapOvr>
  <p:transition spd="med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1FD5F-A6B3-CF40-B22F-3B2F6B7917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330003"/>
      </p:ext>
    </p:extLst>
  </p:cSld>
  <p:clrMapOvr>
    <a:masterClrMapping/>
  </p:clrMapOvr>
  <p:transition spd="med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E2BEF-AA8E-934E-A9FD-BDA59EF41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5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A232A-2FA3-BB4B-A289-8D7184C69D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699127"/>
      </p:ext>
    </p:extLst>
  </p:cSld>
  <p:clrMapOvr>
    <a:masterClrMapping/>
  </p:clrMapOvr>
  <p:transition spd="med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0C7EF-0133-3B48-8482-71F2D61435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44207"/>
      </p:ext>
    </p:extLst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1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56" descr="hdf_no_banner_whit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050" descr="hdf 0line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051" descr="hdf bluegreenotxt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01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6893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629400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36894" name="Rectangle 10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36895" name="Rectangle 10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742D95-3382-EB4A-8779-2AC3F1DA10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</p:sldLayoutIdLst>
  <p:transition spd="med"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Symbol" charset="2"/>
        <a:buChar char="-"/>
        <a:defRPr sz="2600">
          <a:solidFill>
            <a:srgbClr val="00000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1350" y="2354263"/>
            <a:ext cx="7946838" cy="531812"/>
          </a:xfrm>
        </p:spPr>
        <p:txBody>
          <a:bodyPr/>
          <a:lstStyle/>
          <a:p>
            <a:pPr eaLnBrk="1" hangingPunct="1"/>
            <a:r>
              <a:rPr lang="en-US" altLang="en-US" sz="3200" b="1" dirty="0" smtClean="0">
                <a:ea typeface="ＭＳ Ｐゴシック" charset="-128"/>
              </a:rPr>
              <a:t>Metadata Collections Analytics Tool: Recommendations Analysis Dashboard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914900"/>
            <a:ext cx="6400800" cy="1828800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ea typeface="ＭＳ Ｐゴシック" charset="-128"/>
              </a:rPr>
              <a:t>Sean </a:t>
            </a:r>
            <a:r>
              <a:rPr lang="en-US" altLang="en-US" sz="2200" b="1" dirty="0" smtClean="0">
                <a:ea typeface="ＭＳ Ｐゴシック" charset="-128"/>
              </a:rPr>
              <a:t>Gordon</a:t>
            </a:r>
          </a:p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The </a:t>
            </a:r>
            <a:r>
              <a:rPr lang="en-US" altLang="en-US" sz="2200" dirty="0">
                <a:ea typeface="ＭＳ Ｐゴシック" charset="-128"/>
              </a:rPr>
              <a:t>HDF Group</a:t>
            </a:r>
          </a:p>
        </p:txBody>
      </p:sp>
      <p:sp>
        <p:nvSpPr>
          <p:cNvPr id="11267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6AB81A-7392-C741-A412-1D45B3798B00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Field Summary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10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037" y="857673"/>
            <a:ext cx="4787900" cy="5720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9" y="2475123"/>
            <a:ext cx="3728438" cy="149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183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Signature Score Groups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11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00000000-0008-0000-07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120855"/>
              </p:ext>
            </p:extLst>
          </p:nvPr>
        </p:nvGraphicFramePr>
        <p:xfrm>
          <a:off x="0" y="850900"/>
          <a:ext cx="9144000" cy="577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260280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Concept Guidance Links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B8AE74-120C-E14A-9339-CD4271D58807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46085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46086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200"/>
            <a:ext cx="9144000" cy="57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420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Guidance Documentation </a:t>
            </a: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B8AE74-120C-E14A-9339-CD4271D58807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46085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46086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119188"/>
            <a:ext cx="4879975" cy="3475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866900"/>
            <a:ext cx="3611563" cy="3473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3" y="2743200"/>
            <a:ext cx="3611562" cy="3475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90" name="TextBox 14"/>
          <p:cNvSpPr txBox="1">
            <a:spLocks noChangeArrowheads="1"/>
          </p:cNvSpPr>
          <p:nvPr/>
        </p:nvSpPr>
        <p:spPr bwMode="auto">
          <a:xfrm>
            <a:off x="557213" y="6243638"/>
            <a:ext cx="780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http://wiki.esipfed.org/index.php/Category:Documentation_Connections</a:t>
            </a:r>
          </a:p>
        </p:txBody>
      </p:sp>
    </p:spTree>
    <p:extLst>
      <p:ext uri="{BB962C8B-B14F-4D97-AF65-F5344CB8AC3E}">
        <p14:creationId xmlns:p14="http://schemas.microsoft.com/office/powerpoint/2010/main" val="101812813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Let’s Get Involved!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B8AE74-120C-E14A-9339-CD4271D58807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46085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46086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8" t="4071" r="-1"/>
          <a:stretch/>
        </p:blipFill>
        <p:spPr>
          <a:xfrm>
            <a:off x="0" y="950258"/>
            <a:ext cx="9144000" cy="56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8969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a presentation?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0"/>
          <a:stretch/>
        </p:blipFill>
        <p:spPr>
          <a:xfrm>
            <a:off x="0" y="869574"/>
            <a:ext cx="9144000" cy="5759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1319" y="3424510"/>
            <a:ext cx="8462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Tell me, I'll forget. Show me, I may </a:t>
            </a:r>
            <a:r>
              <a:rPr lang="en-US" sz="3200" dirty="0" smtClean="0">
                <a:solidFill>
                  <a:schemeClr val="bg1"/>
                </a:solidFill>
              </a:rPr>
              <a:t>remember. </a:t>
            </a:r>
            <a:r>
              <a:rPr lang="en-US" sz="3200" dirty="0">
                <a:solidFill>
                  <a:schemeClr val="bg1"/>
                </a:solidFill>
              </a:rPr>
              <a:t>But involve me, and I'll understand.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2064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Terminology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4650" y="2424113"/>
            <a:ext cx="8321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Concept : 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General term for describing a documentation entity (e.g. Title, Revision Date, Process Step, Spatial Extent).</a:t>
            </a:r>
            <a:r>
              <a:rPr lang="en-US" sz="2000" b="1" smtClean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4650" y="5159375"/>
            <a:ext cx="7981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+mn-lt"/>
                <a:ea typeface="ＭＳ Ｐゴシック" charset="0"/>
                <a:cs typeface="ＭＳ Ｐゴシック" charset="0"/>
              </a:rPr>
              <a:t>Profile: 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 set of concepts required to support a particular documentation need or use case for a recommendation.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74650" y="4252913"/>
            <a:ext cx="81613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Recommendation: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A set of concepts that a group believes is required for achieving a documentation goal. </a:t>
            </a:r>
            <a:endParaRPr lang="en-US" sz="2000" b="1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4650" y="3344863"/>
            <a:ext cx="838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Dialect : 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A particular form of the documentation language that is specific to a community (e.g. DIF, CSDGM, EML, ECHO).</a:t>
            </a:r>
            <a:endParaRPr lang="en-US" sz="2000" b="1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42900" y="1198563"/>
            <a:ext cx="79819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latin typeface="+mn-lt"/>
                <a:ea typeface="ＭＳ Ｐゴシック" charset="0"/>
                <a:cs typeface="ＭＳ Ｐゴシック" charset="0"/>
              </a:rPr>
              <a:t>Collection: 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 group of metadata records, commonly organized by a data center, organization or project and often stored in a database or web accessible folder. </a:t>
            </a:r>
          </a:p>
        </p:txBody>
      </p:sp>
    </p:spTree>
    <p:extLst>
      <p:ext uri="{BB962C8B-B14F-4D97-AF65-F5344CB8AC3E}">
        <p14:creationId xmlns:p14="http://schemas.microsoft.com/office/powerpoint/2010/main" val="43512682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How it works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8437" y="2639267"/>
            <a:ext cx="83216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Recommendations table : 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Each recommendation is comprised of a number of profiles which are generally ordered by importance or necessity of the concepts included   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28437" y="3918605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Dialect Table: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Each dialect is comprised of definitions for the concepts it includes. 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96687" y="1073060"/>
            <a:ext cx="79819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400" b="1" dirty="0" smtClean="0">
                <a:latin typeface="+mn-lt"/>
                <a:ea typeface="ＭＳ Ｐゴシック" charset="0"/>
                <a:cs typeface="ＭＳ Ｐゴシック" charset="0"/>
              </a:rPr>
              <a:t>Data table : </a:t>
            </a:r>
            <a:r>
              <a:rPr lang="en-US" sz="2400" dirty="0" smtClean="0">
                <a:latin typeface="+mn-lt"/>
                <a:ea typeface="ＭＳ Ｐゴシック" charset="0"/>
                <a:cs typeface="ＭＳ Ｐゴシック" charset="0"/>
              </a:rPr>
              <a:t>A table that includes a row for each concept in each record that includes the collection name, the dialect, the record is documented in,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the record </a:t>
            </a:r>
            <a:r>
              <a:rPr lang="en-US" sz="2400" dirty="0" smtClean="0">
                <a:ea typeface="ＭＳ Ｐゴシック" charset="0"/>
                <a:cs typeface="ＭＳ Ｐゴシック" charset="0"/>
              </a:rPr>
              <a:t>name, and concept name</a:t>
            </a:r>
            <a:endParaRPr lang="en-US" sz="24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98274" y="4890166"/>
            <a:ext cx="8382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Analysis: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Each record is assessed for the concepts in each recommendation profile and is assigned a 1, 0, or -1 for contains, doesn’t contain, or cannot contain. </a:t>
            </a:r>
          </a:p>
        </p:txBody>
      </p:sp>
    </p:spTree>
    <p:extLst>
      <p:ext uri="{BB962C8B-B14F-4D97-AF65-F5344CB8AC3E}">
        <p14:creationId xmlns:p14="http://schemas.microsoft.com/office/powerpoint/2010/main" val="153156228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Why don’t you just show me?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387"/>
          <a:stretch/>
        </p:blipFill>
        <p:spPr>
          <a:xfrm>
            <a:off x="0" y="868828"/>
            <a:ext cx="10185236" cy="57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559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745958" y="23788"/>
            <a:ext cx="8229600" cy="762000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Recommendations Analysis Dashboard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6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200"/>
            <a:ext cx="9144000" cy="57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132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169043" y="0"/>
            <a:ext cx="7974957" cy="762000"/>
          </a:xfrm>
        </p:spPr>
        <p:txBody>
          <a:bodyPr/>
          <a:lstStyle/>
          <a:p>
            <a:r>
              <a:rPr lang="en-US" altLang="en-US" sz="2800" dirty="0" smtClean="0">
                <a:ea typeface="ＭＳ Ｐゴシック" charset="-128"/>
              </a:rPr>
              <a:t>Pick a Recommendation, </a:t>
            </a:r>
            <a:r>
              <a:rPr lang="en-US" altLang="en-US" sz="2800" smtClean="0">
                <a:ea typeface="ＭＳ Ｐゴシック" charset="-128"/>
              </a:rPr>
              <a:t>any Recommendation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7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47"/>
            <a:ext cx="9144000" cy="57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259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Recommendations Analysis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8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200"/>
            <a:ext cx="9144000" cy="57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743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319514" y="0"/>
            <a:ext cx="7367286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Recommendation / Dialect Comparison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9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77220"/>
              </p:ext>
            </p:extLst>
          </p:nvPr>
        </p:nvGraphicFramePr>
        <p:xfrm>
          <a:off x="0" y="-749300"/>
          <a:ext cx="9144000" cy="737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325885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esentation on product or service">
  <a:themeElements>
    <a:clrScheme name="Custom 4">
      <a:dk1>
        <a:sysClr val="windowText" lastClr="000000"/>
      </a:dk1>
      <a:lt1>
        <a:sysClr val="window" lastClr="FFFFFF"/>
      </a:lt1>
      <a:dk2>
        <a:srgbClr val="535252"/>
      </a:dk2>
      <a:lt2>
        <a:srgbClr val="AAB5C2"/>
      </a:lt2>
      <a:accent1>
        <a:srgbClr val="3182F7"/>
      </a:accent1>
      <a:accent2>
        <a:srgbClr val="FE4160"/>
      </a:accent2>
      <a:accent3>
        <a:srgbClr val="9FE62F"/>
      </a:accent3>
      <a:accent4>
        <a:srgbClr val="4EA5D1"/>
      </a:accent4>
      <a:accent5>
        <a:srgbClr val="1C4596"/>
      </a:accent5>
      <a:accent6>
        <a:srgbClr val="542D90"/>
      </a:accent6>
      <a:hlink>
        <a:srgbClr val="ED2024"/>
      </a:hlink>
      <a:folHlink>
        <a:srgbClr val="BD912D"/>
      </a:folHlink>
    </a:clrScheme>
    <a:fontScheme name="The HDF Group 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21814</TotalTime>
  <Words>370</Words>
  <Application>Microsoft Macintosh PowerPoint</Application>
  <PresentationFormat>On-screen Show (4:3)</PresentationFormat>
  <Paragraphs>79</Paragraphs>
  <Slides>14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ＭＳ Ｐゴシック</vt:lpstr>
      <vt:lpstr>Symbol</vt:lpstr>
      <vt:lpstr>Times New Roman</vt:lpstr>
      <vt:lpstr>1_Presentation on product or service</vt:lpstr>
      <vt:lpstr>Metadata Collections Analytics Tool: Recommendations Analysis Dashboard</vt:lpstr>
      <vt:lpstr>Why not just a presentation?</vt:lpstr>
      <vt:lpstr>Terminology</vt:lpstr>
      <vt:lpstr>How it works</vt:lpstr>
      <vt:lpstr>Why don’t you just show me?</vt:lpstr>
      <vt:lpstr>Recommendations Analysis Dashboard</vt:lpstr>
      <vt:lpstr>Pick a Recommendation, any Recommendation</vt:lpstr>
      <vt:lpstr>Recommendations Analysis</vt:lpstr>
      <vt:lpstr>Recommendation / Dialect Comparison</vt:lpstr>
      <vt:lpstr>Field Summary</vt:lpstr>
      <vt:lpstr>Signature Score Groups</vt:lpstr>
      <vt:lpstr>Concept Guidance Links</vt:lpstr>
      <vt:lpstr>Guidance Documentation </vt:lpstr>
      <vt:lpstr>Let’s Get Involved!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NCAR DSET Metadata Evaluation</dc:title>
  <dc:creator>Sean Gordon</dc:creator>
  <cp:lastModifiedBy>Sean Gordon</cp:lastModifiedBy>
  <cp:revision>141</cp:revision>
  <dcterms:created xsi:type="dcterms:W3CDTF">2015-12-22T20:11:01Z</dcterms:created>
  <dcterms:modified xsi:type="dcterms:W3CDTF">2016-10-11T01:14:04Z</dcterms:modified>
</cp:coreProperties>
</file>